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36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1"/>
          <p:cNvSpPr/>
          <p:nvPr/>
        </p:nvSpPr>
        <p:spPr>
          <a:xfrm>
            <a:off x="0" y="0"/>
            <a:ext cx="365125" cy="6854825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38"/>
          <p:cNvSpPr/>
          <p:nvPr/>
        </p:nvSpPr>
        <p:spPr>
          <a:xfrm>
            <a:off x="309563" y="681038"/>
            <a:ext cx="46037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39"/>
          <p:cNvSpPr/>
          <p:nvPr/>
        </p:nvSpPr>
        <p:spPr>
          <a:xfrm>
            <a:off x="268288" y="681038"/>
            <a:ext cx="2857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Rectangle 40"/>
          <p:cNvSpPr/>
          <p:nvPr/>
        </p:nvSpPr>
        <p:spPr>
          <a:xfrm>
            <a:off x="249238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Rectangle 41"/>
          <p:cNvSpPr/>
          <p:nvPr/>
        </p:nvSpPr>
        <p:spPr>
          <a:xfrm>
            <a:off x="222250" y="681038"/>
            <a:ext cx="7938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1" name="Rectangle 55"/>
          <p:cNvSpPr/>
          <p:nvPr/>
        </p:nvSpPr>
        <p:spPr>
          <a:xfrm>
            <a:off x="255588" y="5046663"/>
            <a:ext cx="73025" cy="16922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Rectangle 64"/>
          <p:cNvSpPr/>
          <p:nvPr/>
        </p:nvSpPr>
        <p:spPr>
          <a:xfrm>
            <a:off x="255588" y="4797425"/>
            <a:ext cx="73025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Rectangle 65"/>
          <p:cNvSpPr/>
          <p:nvPr/>
        </p:nvSpPr>
        <p:spPr>
          <a:xfrm>
            <a:off x="255588" y="4637088"/>
            <a:ext cx="73025" cy="138112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Rectangle 66"/>
          <p:cNvSpPr/>
          <p:nvPr/>
        </p:nvSpPr>
        <p:spPr>
          <a:xfrm>
            <a:off x="255588" y="4541838"/>
            <a:ext cx="73025" cy="7461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3CF87F5-BAC5-43CF-99A8-C26DA228D022}" type="datetimeFigureOut">
              <a:rPr lang="en-US"/>
              <a:pPr>
                <a:defRPr/>
              </a:pPr>
              <a:t>9/1/2009</a:t>
            </a:fld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805AE2C-9BA7-4BF6-9A40-920D2A4D8B2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DC37A6-5539-46C7-970A-1CC21D66380A}" type="datetimeFigureOut">
              <a:rPr lang="en-US"/>
              <a:pPr>
                <a:defRPr/>
              </a:pPr>
              <a:t>9/1/2009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E2053C-EB9E-46FD-8A0E-C9EBC2C6D63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AC4CAA-87E8-410B-9C06-6FB51D405019}" type="datetimeFigureOut">
              <a:rPr lang="en-US"/>
              <a:pPr>
                <a:defRPr/>
              </a:pPr>
              <a:t>9/1/2009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B57FEF-B6C4-4D1C-BA93-79534A3B734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FC95E5-1A4A-440F-80AE-B73B7432D423}" type="datetimeFigureOut">
              <a:rPr lang="en-US"/>
              <a:pPr>
                <a:defRPr/>
              </a:pPr>
              <a:t>9/1/2009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C1DBDA-7CAA-4848-88B9-F3438A3BFB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3"/>
          <p:cNvSpPr>
            <a:spLocks/>
          </p:cNvSpPr>
          <p:nvPr/>
        </p:nvSpPr>
        <p:spPr bwMode="auto">
          <a:xfrm>
            <a:off x="4829175" y="1073150"/>
            <a:ext cx="4321175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5" name="Freeform 14"/>
          <p:cNvSpPr>
            <a:spLocks/>
          </p:cNvSpPr>
          <p:nvPr/>
        </p:nvSpPr>
        <p:spPr bwMode="auto">
          <a:xfrm>
            <a:off x="374650" y="0"/>
            <a:ext cx="5513388" cy="6615113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Freeform 12"/>
          <p:cNvSpPr>
            <a:spLocks/>
          </p:cNvSpPr>
          <p:nvPr/>
        </p:nvSpPr>
        <p:spPr bwMode="auto">
          <a:xfrm rot="5236414">
            <a:off x="4461669" y="1483519"/>
            <a:ext cx="4114800" cy="1189038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7" name="Freeform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Freeform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Freeform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Freeform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Freeform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Freeform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3" name="Freeform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4" name="Freeform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5" name="Freeform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6" name="Freeform 24"/>
          <p:cNvSpPr>
            <a:spLocks/>
          </p:cNvSpPr>
          <p:nvPr/>
        </p:nvSpPr>
        <p:spPr bwMode="auto">
          <a:xfrm>
            <a:off x="366713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7" name="Freeform 25"/>
          <p:cNvSpPr>
            <a:spLocks/>
          </p:cNvSpPr>
          <p:nvPr/>
        </p:nvSpPr>
        <p:spPr bwMode="auto">
          <a:xfrm>
            <a:off x="366713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8" name="Freeform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9" name="Rectangle 6"/>
          <p:cNvSpPr/>
          <p:nvPr/>
        </p:nvSpPr>
        <p:spPr>
          <a:xfrm>
            <a:off x="363538" y="401638"/>
            <a:ext cx="8504237" cy="887412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0" name="Rectangle 7"/>
          <p:cNvSpPr/>
          <p:nvPr/>
        </p:nvSpPr>
        <p:spPr>
          <a:xfrm flipH="1">
            <a:off x="371475" y="681038"/>
            <a:ext cx="26988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1" name="Rectangle 8"/>
          <p:cNvSpPr/>
          <p:nvPr/>
        </p:nvSpPr>
        <p:spPr>
          <a:xfrm flipH="1">
            <a:off x="411163" y="681038"/>
            <a:ext cx="26987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2" name="Rectangle 9"/>
          <p:cNvSpPr/>
          <p:nvPr/>
        </p:nvSpPr>
        <p:spPr>
          <a:xfrm flipH="1">
            <a:off x="447675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3" name="Rectangle 10"/>
          <p:cNvSpPr/>
          <p:nvPr/>
        </p:nvSpPr>
        <p:spPr>
          <a:xfrm flipH="1">
            <a:off x="476250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4" name="Rectangle 11"/>
          <p:cNvSpPr/>
          <p:nvPr/>
        </p:nvSpPr>
        <p:spPr>
          <a:xfrm>
            <a:off x="500063" y="681038"/>
            <a:ext cx="36512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bIns="0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BC65C8F-6F11-475E-BDA4-3CCA2649F6B2}" type="datetimeFigureOut">
              <a:rPr lang="en-US"/>
              <a:pPr>
                <a:defRPr/>
              </a:pPr>
              <a:t>9/1/2009</a:t>
            </a:fld>
            <a:endParaRPr lang="en-US"/>
          </a:p>
        </p:txBody>
      </p:sp>
      <p:sp>
        <p:nvSpPr>
          <p:cNvPr id="2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4E4BB11-E55C-4EE3-8DC2-1DE0CDDB0DA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A9E8FD7-3BCB-419B-A7A2-EEF0BDB0F134}" type="datetimeFigureOut">
              <a:rPr lang="en-US"/>
              <a:pPr>
                <a:defRPr/>
              </a:pPr>
              <a:t>9/1/2009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256850D-12EA-4C81-8069-8BA158D0E9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4"/>
          <p:cNvSpPr/>
          <p:nvPr/>
        </p:nvSpPr>
        <p:spPr>
          <a:xfrm>
            <a:off x="0" y="401638"/>
            <a:ext cx="8867775" cy="887412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15"/>
          <p:cNvSpPr/>
          <p:nvPr/>
        </p:nvSpPr>
        <p:spPr>
          <a:xfrm>
            <a:off x="87313" y="681038"/>
            <a:ext cx="46037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Rectangle 16"/>
          <p:cNvSpPr/>
          <p:nvPr/>
        </p:nvSpPr>
        <p:spPr>
          <a:xfrm>
            <a:off x="47625" y="681038"/>
            <a:ext cx="26988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" name="Rectangle 17"/>
          <p:cNvSpPr/>
          <p:nvPr/>
        </p:nvSpPr>
        <p:spPr>
          <a:xfrm>
            <a:off x="28575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Rectangle 18"/>
          <p:cNvSpPr/>
          <p:nvPr/>
        </p:nvSpPr>
        <p:spPr>
          <a:xfrm>
            <a:off x="0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2" name="Rectangle 19"/>
          <p:cNvSpPr/>
          <p:nvPr/>
        </p:nvSpPr>
        <p:spPr>
          <a:xfrm flipH="1">
            <a:off x="149225" y="681038"/>
            <a:ext cx="2857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3" name="Rectangle 20"/>
          <p:cNvSpPr/>
          <p:nvPr/>
        </p:nvSpPr>
        <p:spPr>
          <a:xfrm flipH="1">
            <a:off x="188913" y="681038"/>
            <a:ext cx="2857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4" name="Rectangle 21"/>
          <p:cNvSpPr/>
          <p:nvPr/>
        </p:nvSpPr>
        <p:spPr>
          <a:xfrm flipH="1">
            <a:off x="227013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" name="Rectangle 28"/>
          <p:cNvSpPr/>
          <p:nvPr/>
        </p:nvSpPr>
        <p:spPr>
          <a:xfrm flipH="1">
            <a:off x="255588" y="681038"/>
            <a:ext cx="7937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6" name="Rectangle 29"/>
          <p:cNvSpPr/>
          <p:nvPr/>
        </p:nvSpPr>
        <p:spPr>
          <a:xfrm>
            <a:off x="279400" y="681038"/>
            <a:ext cx="36513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/>
          <a:lstStyle>
            <a:lvl1pPr>
              <a:defRPr sz="4000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24B550A-9915-4E1B-B82B-79E9E1F5340D}" type="datetimeFigureOut">
              <a:rPr lang="en-US"/>
              <a:pPr>
                <a:defRPr/>
              </a:pPr>
              <a:t>9/1/2009</a:t>
            </a:fld>
            <a:endParaRPr lang="en-US"/>
          </a:p>
        </p:txBody>
      </p:sp>
      <p:sp>
        <p:nvSpPr>
          <p:cNvPr id="1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5027083-D265-4A5A-AD4E-FB638D8D5CE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D616B3-29E3-491B-8561-01C2F3DFAD02}" type="datetimeFigureOut">
              <a:rPr lang="en-US"/>
              <a:pPr>
                <a:defRPr/>
              </a:pPr>
              <a:t>9/1/2009</a:t>
            </a:fld>
            <a:endParaRPr 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CB0F7D-4893-449F-8B0A-97018113222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08157E3-047B-410A-8CAD-5E6DB73B3174}" type="datetimeFigureOut">
              <a:rPr lang="en-US"/>
              <a:pPr>
                <a:defRPr/>
              </a:pPr>
              <a:t>9/1/2009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5E34FAB-AA77-48DC-B332-2D204CD914C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BCE057-F9F3-43D5-9E6D-EFF2997CAB0C}" type="datetimeFigureOut">
              <a:rPr lang="en-US"/>
              <a:pPr>
                <a:defRPr/>
              </a:pPr>
              <a:t>9/1/2009</a:t>
            </a:fld>
            <a:endParaRPr lang="en-US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A7F5C4-884A-48DF-A32B-106551704A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368300" y="0"/>
            <a:ext cx="8777288" cy="1878013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6" name="Straight Connector 8"/>
          <p:cNvCxnSpPr/>
          <p:nvPr/>
        </p:nvCxnSpPr>
        <p:spPr>
          <a:xfrm flipV="1">
            <a:off x="363538" y="1884363"/>
            <a:ext cx="8782050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" name="Group 9"/>
          <p:cNvGrpSpPr>
            <a:grpSpLocks/>
          </p:cNvGrpSpPr>
          <p:nvPr/>
        </p:nvGrpSpPr>
        <p:grpSpPr bwMode="auto">
          <a:xfrm rot="5400000">
            <a:off x="8515351" y="1219200"/>
            <a:ext cx="131762" cy="128587"/>
            <a:chOff x="6668087" y="1297746"/>
            <a:chExt cx="161840" cy="156602"/>
          </a:xfrm>
        </p:grpSpPr>
        <p:cxnSp>
          <p:nvCxnSpPr>
            <p:cNvPr id="8" name="Straight Connector 14"/>
            <p:cNvCxnSpPr/>
            <p:nvPr/>
          </p:nvCxnSpPr>
          <p:spPr>
            <a:xfrm rot="16200000">
              <a:off x="6663593" y="1300308"/>
              <a:ext cx="88935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15"/>
            <p:cNvCxnSpPr/>
            <p:nvPr/>
          </p:nvCxnSpPr>
          <p:spPr>
            <a:xfrm rot="16200000" flipV="1">
              <a:off x="6685198" y="1391515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16"/>
            <p:cNvCxnSpPr/>
            <p:nvPr/>
          </p:nvCxnSpPr>
          <p:spPr>
            <a:xfrm rot="5400000" flipH="1">
              <a:off x="6744513" y="1299332"/>
              <a:ext cx="88935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13"/>
          <p:cNvGrpSpPr>
            <a:grpSpLocks/>
          </p:cNvGrpSpPr>
          <p:nvPr/>
        </p:nvGrpSpPr>
        <p:grpSpPr bwMode="auto">
          <a:xfrm rot="5400000">
            <a:off x="8667751" y="1371600"/>
            <a:ext cx="131762" cy="128587"/>
            <a:chOff x="6668087" y="1297746"/>
            <a:chExt cx="161840" cy="156602"/>
          </a:xfrm>
        </p:grpSpPr>
        <p:cxnSp>
          <p:nvCxnSpPr>
            <p:cNvPr id="12" name="Straight Connector 10"/>
            <p:cNvCxnSpPr/>
            <p:nvPr/>
          </p:nvCxnSpPr>
          <p:spPr>
            <a:xfrm rot="16200000">
              <a:off x="6663593" y="1300308"/>
              <a:ext cx="88935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1"/>
            <p:cNvCxnSpPr/>
            <p:nvPr/>
          </p:nvCxnSpPr>
          <p:spPr>
            <a:xfrm rot="16200000" flipV="1">
              <a:off x="6685198" y="1391515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2"/>
            <p:cNvCxnSpPr/>
            <p:nvPr/>
          </p:nvCxnSpPr>
          <p:spPr>
            <a:xfrm rot="5400000" flipH="1">
              <a:off x="6744513" y="1299332"/>
              <a:ext cx="88935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oup 17"/>
          <p:cNvGrpSpPr>
            <a:grpSpLocks/>
          </p:cNvGrpSpPr>
          <p:nvPr/>
        </p:nvGrpSpPr>
        <p:grpSpPr bwMode="auto">
          <a:xfrm rot="5400000">
            <a:off x="8320087" y="1474788"/>
            <a:ext cx="131763" cy="128588"/>
            <a:chOff x="6668087" y="1297746"/>
            <a:chExt cx="161840" cy="156602"/>
          </a:xfrm>
        </p:grpSpPr>
        <p:cxnSp>
          <p:nvCxnSpPr>
            <p:cNvPr id="16" name="Straight Connector 18"/>
            <p:cNvCxnSpPr/>
            <p:nvPr/>
          </p:nvCxnSpPr>
          <p:spPr>
            <a:xfrm rot="16200000">
              <a:off x="6663592" y="1300307"/>
              <a:ext cx="88934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9"/>
            <p:cNvCxnSpPr/>
            <p:nvPr/>
          </p:nvCxnSpPr>
          <p:spPr>
            <a:xfrm rot="16200000" flipV="1">
              <a:off x="6685198" y="1391513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20"/>
            <p:cNvCxnSpPr/>
            <p:nvPr/>
          </p:nvCxnSpPr>
          <p:spPr>
            <a:xfrm rot="5400000" flipH="1">
              <a:off x="6744512" y="1299332"/>
              <a:ext cx="88934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Date Placeholder 4"/>
          <p:cNvSpPr>
            <a:spLocks noGrp="1"/>
          </p:cNvSpPr>
          <p:nvPr>
            <p:ph type="dt" sz="half" idx="10"/>
          </p:nvPr>
        </p:nvSpPr>
        <p:spPr>
          <a:xfrm>
            <a:off x="6477000" y="55563"/>
            <a:ext cx="21336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2FD32C5-DB64-4D57-9A8C-6FF06BE0699F}" type="datetimeFigureOut">
              <a:rPr lang="en-US"/>
              <a:pPr>
                <a:defRPr/>
              </a:pPr>
              <a:t>9/1/2009</a:t>
            </a:fld>
            <a:endParaRPr lang="en-US"/>
          </a:p>
        </p:txBody>
      </p:sp>
      <p:sp>
        <p:nvSpPr>
          <p:cNvPr id="20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55563"/>
            <a:ext cx="55626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55563"/>
            <a:ext cx="4572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845072F-1EEC-484A-B63F-E6748CD934C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365125" cy="6854825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255588" y="5046663"/>
            <a:ext cx="73025" cy="16922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255588" y="4797425"/>
            <a:ext cx="73025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255588" y="4637088"/>
            <a:ext cx="73025" cy="138112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55588" y="4541838"/>
            <a:ext cx="73025" cy="7461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09563" y="681038"/>
            <a:ext cx="46037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268288" y="681038"/>
            <a:ext cx="28575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49238" y="681038"/>
            <a:ext cx="9525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222250" y="681038"/>
            <a:ext cx="7938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512763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36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914400" y="1784350"/>
            <a:ext cx="77724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0" smtClean="0">
                <a:solidFill>
                  <a:schemeClr val="tx2"/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E41E85C6-5594-48BA-BEDA-B12812E66151}" type="datetimeFigureOut">
              <a:rPr lang="en-US"/>
              <a:pPr>
                <a:defRPr/>
              </a:pPr>
              <a:t>9/1/2009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0">
                <a:solidFill>
                  <a:schemeClr val="tx2"/>
                </a:solidFill>
                <a:latin typeface="+mn-lt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/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CCE66288-0B29-4DFE-B259-60C0C17061A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3" r:id="rId3"/>
    <p:sldLayoutId id="2147483674" r:id="rId4"/>
    <p:sldLayoutId id="2147483675" r:id="rId5"/>
    <p:sldLayoutId id="2147483670" r:id="rId6"/>
    <p:sldLayoutId id="2147483676" r:id="rId7"/>
    <p:sldLayoutId id="2147483669" r:id="rId8"/>
    <p:sldLayoutId id="2147483677" r:id="rId9"/>
    <p:sldLayoutId id="2147483668" r:id="rId10"/>
    <p:sldLayoutId id="2147483667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000" kern="1200" spc="-100">
          <a:solidFill>
            <a:srgbClr val="C1EEFF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2pPr>
      <a:lvl3pPr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3pPr>
      <a:lvl4pPr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4pPr>
      <a:lvl5pPr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9pPr>
      <a:extLst/>
    </p:titleStyle>
    <p:bodyStyle>
      <a:lvl1pPr marL="411163" indent="-342900" algn="l" rtl="0" fontAlgn="base">
        <a:spcBef>
          <a:spcPts val="70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Char char="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39775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5363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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0475" indent="-228600" algn="l" rtl="0" fontAlgn="base">
        <a:spcBef>
          <a:spcPct val="20000"/>
        </a:spcBef>
        <a:spcAft>
          <a:spcPct val="0"/>
        </a:spcAft>
        <a:buClr>
          <a:srgbClr val="FEB80A"/>
        </a:buClr>
        <a:buFont typeface="Wingdings 3" pitchFamily="18" charset="2"/>
        <a:buChar char="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138" indent="-209550" algn="l" rtl="0" fontAlgn="base">
        <a:spcBef>
          <a:spcPct val="20000"/>
        </a:spcBef>
        <a:spcAft>
          <a:spcPct val="0"/>
        </a:spcAft>
        <a:buClr>
          <a:srgbClr val="FEB80A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200000"/>
                  </a:schemeClr>
                </a:solidFill>
              </a:rPr>
              <a:t>1.2 Understanding the Research Process</a:t>
            </a:r>
            <a:endParaRPr lang="en-US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13314" name="Subtitle 2"/>
          <p:cNvSpPr>
            <a:spLocks noGrp="1"/>
          </p:cNvSpPr>
          <p:nvPr>
            <p:ph type="subTitle" idx="1"/>
          </p:nvPr>
        </p:nvSpPr>
        <p:spPr>
          <a:xfrm>
            <a:off x="914400" y="2835275"/>
            <a:ext cx="7772400" cy="1508125"/>
          </a:xfrm>
        </p:spPr>
        <p:txBody>
          <a:bodyPr/>
          <a:lstStyle/>
          <a:p>
            <a:pPr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200000"/>
                  </a:schemeClr>
                </a:solidFill>
              </a:rPr>
              <a:t>Aim, Procedure, Findings</a:t>
            </a:r>
            <a:endParaRPr lang="en-US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1433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Aim:  Purpose</a:t>
            </a:r>
          </a:p>
          <a:p>
            <a:r>
              <a:rPr lang="en-US" smtClean="0"/>
              <a:t>Target:  Group to be studied</a:t>
            </a:r>
          </a:p>
          <a:p>
            <a:r>
              <a:rPr lang="en-US" smtClean="0"/>
              <a:t>Procedure:  Step-by-step process used in study</a:t>
            </a:r>
          </a:p>
          <a:p>
            <a:r>
              <a:rPr lang="en-US" smtClean="0"/>
              <a:t>Findings:  interpretation of data collected</a:t>
            </a:r>
          </a:p>
          <a:p>
            <a:r>
              <a:rPr lang="en-US" smtClean="0"/>
              <a:t>Why is it important to have debate about findings?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200000"/>
                  </a:schemeClr>
                </a:solidFill>
              </a:rPr>
              <a:t>Research in Psych:</a:t>
            </a:r>
            <a:br>
              <a:rPr lang="en-US" dirty="0" smtClean="0">
                <a:solidFill>
                  <a:schemeClr val="tx2">
                    <a:satMod val="200000"/>
                  </a:schemeClr>
                </a:solidFill>
              </a:rPr>
            </a:br>
            <a:r>
              <a:rPr lang="en-US" dirty="0" smtClean="0">
                <a:solidFill>
                  <a:schemeClr val="tx2">
                    <a:satMod val="200000"/>
                  </a:schemeClr>
                </a:solidFill>
              </a:rPr>
              <a:t>The Pygmalion Effect</a:t>
            </a:r>
            <a:endParaRPr lang="en-US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1536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en-US" smtClean="0"/>
              <a:t>Apply Your Knowledge.  Pg. 18</a:t>
            </a:r>
          </a:p>
          <a:p>
            <a:r>
              <a:rPr lang="en-US" smtClean="0"/>
              <a:t>State the aim, procedure, and findings of the study?</a:t>
            </a:r>
          </a:p>
          <a:p>
            <a:r>
              <a:rPr lang="en-US" smtClean="0"/>
              <a:t>Do you think the teachers were informed about the aim of the study?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en-US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1638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smtClean="0"/>
              <a:t>Participants</a:t>
            </a:r>
            <a:r>
              <a:rPr lang="en-US" smtClean="0"/>
              <a:t>:  people who take part in a study</a:t>
            </a:r>
          </a:p>
          <a:p>
            <a:r>
              <a:rPr lang="en-US" b="1" smtClean="0"/>
              <a:t>Sample:</a:t>
            </a:r>
            <a:r>
              <a:rPr lang="en-US" smtClean="0"/>
              <a:t>  Nature of the group in the study</a:t>
            </a:r>
          </a:p>
          <a:p>
            <a:r>
              <a:rPr lang="en-US" b="1" smtClean="0"/>
              <a:t>Representative Sample:  </a:t>
            </a:r>
            <a:r>
              <a:rPr lang="en-US" smtClean="0"/>
              <a:t>Should represent a population.  What is the best way to achieve this?</a:t>
            </a:r>
          </a:p>
          <a:p>
            <a:r>
              <a:rPr lang="en-US" b="1" smtClean="0"/>
              <a:t>Opportunity Sampling:  </a:t>
            </a:r>
            <a:r>
              <a:rPr lang="en-US" smtClean="0"/>
              <a:t>Whoever happens to be there and agrees.</a:t>
            </a:r>
          </a:p>
          <a:p>
            <a:pPr lvl="1">
              <a:buFont typeface="Wingdings" pitchFamily="2" charset="2"/>
              <a:buNone/>
            </a:pP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200000"/>
                  </a:schemeClr>
                </a:solidFill>
              </a:rPr>
              <a:t>Group Work:</a:t>
            </a:r>
            <a:endParaRPr lang="en-US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Think of a simple study you could do:</a:t>
            </a:r>
          </a:p>
          <a:p>
            <a:r>
              <a:rPr lang="en-US" smtClean="0"/>
              <a:t>What is the aim?</a:t>
            </a:r>
          </a:p>
          <a:p>
            <a:r>
              <a:rPr lang="en-US" smtClean="0"/>
              <a:t>If you had to use GW students that were randomly eating at lunch, would there be a problem with your opportunity sample?</a:t>
            </a:r>
          </a:p>
          <a:p>
            <a:pPr lvl="1">
              <a:buFont typeface="Wingdings" pitchFamily="2" charset="2"/>
              <a:buNone/>
            </a:pP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200000"/>
                  </a:schemeClr>
                </a:solidFill>
              </a:rPr>
              <a:t>Discuss further issues of sampling bias</a:t>
            </a:r>
            <a:endParaRPr lang="en-US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Opportunity Sampling</a:t>
            </a:r>
          </a:p>
          <a:p>
            <a:r>
              <a:rPr lang="en-US" smtClean="0"/>
              <a:t>Self-selected Sample</a:t>
            </a:r>
          </a:p>
          <a:p>
            <a:r>
              <a:rPr lang="en-US" smtClean="0"/>
              <a:t>Snowball Sampling</a:t>
            </a:r>
          </a:p>
          <a:p>
            <a:r>
              <a:rPr lang="en-US" smtClean="0"/>
              <a:t>Participant variability</a:t>
            </a:r>
          </a:p>
          <a:p>
            <a:r>
              <a:rPr lang="en-US" smtClean="0"/>
              <a:t>Random Sampling</a:t>
            </a:r>
          </a:p>
          <a:p>
            <a:r>
              <a:rPr lang="en-US" smtClean="0"/>
              <a:t>Stratified Sample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200000"/>
                  </a:schemeClr>
                </a:solidFill>
              </a:rPr>
              <a:t>Ethics in Research</a:t>
            </a:r>
            <a:endParaRPr lang="en-US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1945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Restaurant Food Poisoning Study</a:t>
            </a:r>
          </a:p>
          <a:p>
            <a:r>
              <a:rPr lang="en-US" smtClean="0"/>
              <a:t>Why is ethics important?</a:t>
            </a:r>
          </a:p>
          <a:p>
            <a:r>
              <a:rPr lang="en-US" smtClean="0"/>
              <a:t>Ethical Guidelines in Research</a:t>
            </a:r>
          </a:p>
          <a:p>
            <a:pPr lvl="1"/>
            <a:r>
              <a:rPr lang="en-US" smtClean="0"/>
              <a:t>Informed consent</a:t>
            </a:r>
          </a:p>
          <a:p>
            <a:pPr lvl="1"/>
            <a:r>
              <a:rPr lang="en-US" smtClean="0"/>
              <a:t>Deception</a:t>
            </a:r>
          </a:p>
          <a:p>
            <a:pPr lvl="1"/>
            <a:r>
              <a:rPr lang="en-US" smtClean="0"/>
              <a:t>Debriefing</a:t>
            </a:r>
          </a:p>
          <a:p>
            <a:pPr lvl="1"/>
            <a:r>
              <a:rPr lang="en-US" smtClean="0"/>
              <a:t>Withdrawal from Study</a:t>
            </a:r>
          </a:p>
          <a:p>
            <a:pPr lvl="1"/>
            <a:r>
              <a:rPr lang="en-US" smtClean="0"/>
              <a:t>Confidentiality</a:t>
            </a:r>
          </a:p>
          <a:p>
            <a:pPr lvl="1"/>
            <a:r>
              <a:rPr lang="en-US" smtClean="0"/>
              <a:t>Protection from physical harm or mental harm.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200000"/>
                  </a:schemeClr>
                </a:solidFill>
              </a:rPr>
              <a:t>Evaluating Findings</a:t>
            </a:r>
            <a:endParaRPr lang="en-US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2048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u="sng" smtClean="0"/>
              <a:t>Application</a:t>
            </a:r>
            <a:r>
              <a:rPr lang="en-US" b="1" smtClean="0"/>
              <a:t>:</a:t>
            </a:r>
            <a:r>
              <a:rPr lang="en-US" smtClean="0"/>
              <a:t>  How is a theory or study used.</a:t>
            </a:r>
          </a:p>
          <a:p>
            <a:r>
              <a:rPr lang="en-US" u="sng" smtClean="0"/>
              <a:t>Validity</a:t>
            </a:r>
            <a:r>
              <a:rPr lang="en-US" smtClean="0"/>
              <a:t>:  Does the research do what it claims</a:t>
            </a:r>
          </a:p>
          <a:p>
            <a:pPr lvl="1"/>
            <a:r>
              <a:rPr lang="en-US" u="sng" smtClean="0"/>
              <a:t>Ecological Validity</a:t>
            </a:r>
            <a:r>
              <a:rPr lang="en-US" smtClean="0"/>
              <a:t>:  represents what happens in real life. (participants wouldn’t do that in real life)</a:t>
            </a:r>
          </a:p>
          <a:p>
            <a:pPr lvl="1"/>
            <a:r>
              <a:rPr lang="en-US" smtClean="0"/>
              <a:t>Cross-cultural validity:  Ethnocentric?</a:t>
            </a:r>
          </a:p>
          <a:p>
            <a:r>
              <a:rPr lang="en-US" smtClean="0"/>
              <a:t>Reliability:  Can it be repeated?</a:t>
            </a:r>
          </a:p>
          <a:p>
            <a:r>
              <a:rPr lang="en-US" smtClean="0"/>
              <a:t>Critical thinkers look at all aspects of a study and question results.</a:t>
            </a:r>
          </a:p>
          <a:p>
            <a:r>
              <a:rPr lang="en-US" smtClean="0"/>
              <a:t>What kinds of questions would we ask.</a:t>
            </a:r>
          </a:p>
          <a:p>
            <a:pPr lvl="1"/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tro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783</TotalTime>
  <Words>246</Words>
  <Application>Microsoft Office PowerPoint</Application>
  <PresentationFormat>On-screen Show (4:3)</PresentationFormat>
  <Paragraphs>43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Design Template</vt:lpstr>
      </vt:variant>
      <vt:variant>
        <vt:i4>7</vt:i4>
      </vt:variant>
      <vt:variant>
        <vt:lpstr>Slide Titles</vt:lpstr>
      </vt:variant>
      <vt:variant>
        <vt:i4>8</vt:i4>
      </vt:variant>
    </vt:vector>
  </HeadingPairs>
  <TitlesOfParts>
    <vt:vector size="22" baseType="lpstr">
      <vt:lpstr>Corbel</vt:lpstr>
      <vt:lpstr>Arial</vt:lpstr>
      <vt:lpstr>Consolas</vt:lpstr>
      <vt:lpstr>Wingdings</vt:lpstr>
      <vt:lpstr>Wingdings 2</vt:lpstr>
      <vt:lpstr>Wingdings 3</vt:lpstr>
      <vt:lpstr>Calibri</vt:lpstr>
      <vt:lpstr>Metro</vt:lpstr>
      <vt:lpstr>Metro</vt:lpstr>
      <vt:lpstr>Metro</vt:lpstr>
      <vt:lpstr>Metro</vt:lpstr>
      <vt:lpstr>Metro</vt:lpstr>
      <vt:lpstr>Metro</vt:lpstr>
      <vt:lpstr>Metro</vt:lpstr>
      <vt:lpstr>Slide 1</vt:lpstr>
      <vt:lpstr>Aim, Procedure, Findings</vt:lpstr>
      <vt:lpstr>Research in Psych: The Pygmalion Effect</vt:lpstr>
      <vt:lpstr>Slide 4</vt:lpstr>
      <vt:lpstr>Group Work:</vt:lpstr>
      <vt:lpstr>Discuss further issues of sampling bias</vt:lpstr>
      <vt:lpstr>Ethics in Research</vt:lpstr>
      <vt:lpstr>Evaluating Findings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1.2 Understanding the Research Process</dc:title>
  <dc:creator>Marcus Lee</dc:creator>
  <cp:lastModifiedBy> </cp:lastModifiedBy>
  <cp:revision>33</cp:revision>
  <dcterms:created xsi:type="dcterms:W3CDTF">2009-08-30T19:53:40Z</dcterms:created>
  <dcterms:modified xsi:type="dcterms:W3CDTF">2009-09-01T19:22:42Z</dcterms:modified>
</cp:coreProperties>
</file>